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Zen Maru Gothic" pitchFamily="2" charset="-128"/>
      <p:regular r:id="rId15"/>
    </p:embeddedFont>
    <p:embeddedFont>
      <p:font typeface="Zen Maru Gothic Bold" pitchFamily="2" charset="-128"/>
      <p:regular r:id="rId16"/>
    </p:embeddedFont>
    <p:embeddedFont>
      <p:font typeface="Zen Maru Gothic Heavy" pitchFamily="2" charset="-128"/>
      <p:regular r:id="rId17"/>
    </p:embeddedFont>
    <p:embeddedFont>
      <p:font typeface="Zen Maru Gothic Light" pitchFamily="2" charset="-128"/>
      <p:regular r:id="rId18"/>
    </p:embeddedFont>
    <p:embeddedFont>
      <p:font typeface="Zen Maru Gothic Medium" pitchFamily="2" charset="-128"/>
      <p:regular r:id="rId19"/>
    </p:embeddedFont>
    <p:embeddedFont>
      <p:font typeface="Arial" panose="020B0604020202020204" pitchFamily="34" charset="0"/>
      <p:regular r:id="rId20"/>
    </p:embeddedFont>
    <p:embeddedFont>
      <p:font typeface="Arial Bold" panose="020B0802020202020204" pitchFamily="34" charset="0"/>
      <p:regular r:id="rId21"/>
    </p:embeddedFont>
    <p:embeddedFont>
      <p:font typeface="Arial Bold Italics" panose="020B0802020202090204" pitchFamily="34" charset="0"/>
      <p:regular r:id="rId22"/>
    </p:embeddedFont>
    <p:embeddedFont>
      <p:font typeface="Arial Italics" panose="020B0502020202090204" pitchFamily="34" charset="0"/>
      <p:regular r:id="rId23"/>
    </p:embeddedFont>
    <p:embeddedFont>
      <p:font typeface="Arimo" panose="020B0604020202020204" pitchFamily="34" charset="0"/>
      <p:regular r:id="rId24"/>
    </p:embeddedFont>
    <p:embeddedFont>
      <p:font typeface="Arimo Bold" panose="020B0704020202020204" pitchFamily="34" charset="0"/>
      <p:regular r:id="rId25"/>
    </p:embeddedFont>
    <p:embeddedFont>
      <p:font typeface="Arimo Bold Italics" panose="020B0704020202090204" pitchFamily="34" charset="0"/>
      <p:regular r:id="rId26"/>
    </p:embeddedFont>
    <p:embeddedFont>
      <p:font typeface="Arimo Italics" panose="020B0604020202090204" pitchFamily="3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font" Target="fonts/font4.fntdata" /><Relationship Id="rId26" Type="http://schemas.openxmlformats.org/officeDocument/2006/relationships/font" Target="fonts/font12.fntdata" /><Relationship Id="rId3" Type="http://schemas.openxmlformats.org/officeDocument/2006/relationships/slide" Target="slides/slide2.xml" /><Relationship Id="rId21" Type="http://schemas.openxmlformats.org/officeDocument/2006/relationships/font" Target="fonts/font7.fntdata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font" Target="fonts/font3.fntdata" /><Relationship Id="rId25" Type="http://schemas.openxmlformats.org/officeDocument/2006/relationships/font" Target="fonts/font11.fntdata" /><Relationship Id="rId2" Type="http://schemas.openxmlformats.org/officeDocument/2006/relationships/slide" Target="slides/slide1.xml" /><Relationship Id="rId16" Type="http://schemas.openxmlformats.org/officeDocument/2006/relationships/font" Target="fonts/font2.fntdata" /><Relationship Id="rId20" Type="http://schemas.openxmlformats.org/officeDocument/2006/relationships/font" Target="fonts/font6.fntdata" /><Relationship Id="rId29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font" Target="fonts/font10.fntdata" /><Relationship Id="rId5" Type="http://schemas.openxmlformats.org/officeDocument/2006/relationships/slide" Target="slides/slide4.xml" /><Relationship Id="rId15" Type="http://schemas.openxmlformats.org/officeDocument/2006/relationships/font" Target="fonts/font1.fntdata" /><Relationship Id="rId23" Type="http://schemas.openxmlformats.org/officeDocument/2006/relationships/font" Target="fonts/font9.fntdata" /><Relationship Id="rId28" Type="http://schemas.openxmlformats.org/officeDocument/2006/relationships/presProps" Target="presProps.xml" /><Relationship Id="rId10" Type="http://schemas.openxmlformats.org/officeDocument/2006/relationships/slide" Target="slides/slide9.xml" /><Relationship Id="rId19" Type="http://schemas.openxmlformats.org/officeDocument/2006/relationships/font" Target="fonts/font5.fntdata" /><Relationship Id="rId31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font" Target="fonts/font8.fntdata" /><Relationship Id="rId27" Type="http://schemas.openxmlformats.org/officeDocument/2006/relationships/font" Target="fonts/font13.fntdata" /><Relationship Id="rId30" Type="http://schemas.openxmlformats.org/officeDocument/2006/relationships/theme" Target="theme/theme1.xml" 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669798" y="4628645"/>
            <a:ext cx="16944594" cy="5007197"/>
            <a:chOff x="0" y="0"/>
            <a:chExt cx="16944594" cy="500719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944594" cy="5007229"/>
            </a:xfrm>
            <a:custGeom>
              <a:avLst/>
              <a:gdLst/>
              <a:ahLst/>
              <a:cxnLst/>
              <a:rect l="l" t="t" r="r" b="b"/>
              <a:pathLst>
                <a:path w="16944594" h="5007229">
                  <a:moveTo>
                    <a:pt x="0" y="0"/>
                  </a:moveTo>
                  <a:lnTo>
                    <a:pt x="0" y="5007229"/>
                  </a:lnTo>
                  <a:lnTo>
                    <a:pt x="16944594" y="5007229"/>
                  </a:lnTo>
                  <a:lnTo>
                    <a:pt x="16944594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3942378" y="2600477"/>
            <a:ext cx="9908438" cy="998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9"/>
              </a:lnSpc>
            </a:pPr>
            <a:r>
              <a:rPr lang="en-US" sz="5400">
                <a:solidFill>
                  <a:srgbClr val="000000"/>
                </a:solidFill>
                <a:latin typeface="Arial Bold"/>
              </a:rPr>
              <a:t>Restaurant revenue prediction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832367" y="1430779"/>
            <a:ext cx="6435538" cy="89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rial Bold"/>
              </a:rPr>
              <a:t>CAPSTONE 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769526" y="6925437"/>
            <a:ext cx="7261984" cy="2333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Arial Bold"/>
              </a:rPr>
              <a:t>Presented By: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Arial Bold"/>
              </a:rPr>
              <a:t> VISHAL K S(2021306052)</a:t>
            </a:r>
          </a:p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Arial Bold"/>
              </a:rPr>
              <a:t> Department of Leather Technology  Alagappa College of Technology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Arial Bold"/>
              </a:rPr>
              <a:t> Anna university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621098" y="4294813"/>
            <a:ext cx="142875" cy="142875"/>
            <a:chOff x="0" y="0"/>
            <a:chExt cx="142875" cy="1428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3002" cy="143129"/>
            </a:xfrm>
            <a:custGeom>
              <a:avLst/>
              <a:gdLst/>
              <a:ahLst/>
              <a:cxnLst/>
              <a:rect l="l" t="t" r="r" b="b"/>
              <a:pathLst>
                <a:path w="143002" h="143129">
                  <a:moveTo>
                    <a:pt x="142875" y="71501"/>
                  </a:moveTo>
                  <a:lnTo>
                    <a:pt x="142367" y="80899"/>
                  </a:lnTo>
                  <a:cubicBezTo>
                    <a:pt x="140589" y="90043"/>
                    <a:pt x="139192" y="94615"/>
                    <a:pt x="137414" y="98933"/>
                  </a:cubicBezTo>
                  <a:lnTo>
                    <a:pt x="133477" y="107442"/>
                  </a:lnTo>
                  <a:cubicBezTo>
                    <a:pt x="128270" y="115189"/>
                    <a:pt x="125349" y="118872"/>
                    <a:pt x="122047" y="122174"/>
                  </a:cubicBezTo>
                  <a:lnTo>
                    <a:pt x="115062" y="128397"/>
                  </a:lnTo>
                  <a:cubicBezTo>
                    <a:pt x="107315" y="133604"/>
                    <a:pt x="103124" y="135763"/>
                    <a:pt x="98806" y="137668"/>
                  </a:cubicBezTo>
                  <a:lnTo>
                    <a:pt x="90043" y="140843"/>
                  </a:lnTo>
                  <a:cubicBezTo>
                    <a:pt x="80899" y="142621"/>
                    <a:pt x="76200" y="143129"/>
                    <a:pt x="71501" y="143129"/>
                  </a:cubicBezTo>
                  <a:lnTo>
                    <a:pt x="62103" y="142621"/>
                  </a:lnTo>
                  <a:cubicBezTo>
                    <a:pt x="52959" y="140843"/>
                    <a:pt x="48387" y="139446"/>
                    <a:pt x="44069" y="137668"/>
                  </a:cubicBezTo>
                  <a:lnTo>
                    <a:pt x="35560" y="133731"/>
                  </a:lnTo>
                  <a:cubicBezTo>
                    <a:pt x="27813" y="128524"/>
                    <a:pt x="24130" y="125603"/>
                    <a:pt x="20828" y="122301"/>
                  </a:cubicBezTo>
                  <a:lnTo>
                    <a:pt x="14605" y="115316"/>
                  </a:lnTo>
                  <a:cubicBezTo>
                    <a:pt x="9398" y="107188"/>
                    <a:pt x="7239" y="103124"/>
                    <a:pt x="5461" y="98806"/>
                  </a:cubicBezTo>
                  <a:lnTo>
                    <a:pt x="2286" y="89916"/>
                  </a:lnTo>
                  <a:cubicBezTo>
                    <a:pt x="508" y="80772"/>
                    <a:pt x="0" y="76073"/>
                    <a:pt x="0" y="71501"/>
                  </a:cubicBezTo>
                  <a:lnTo>
                    <a:pt x="508" y="62103"/>
                  </a:lnTo>
                  <a:cubicBezTo>
                    <a:pt x="2286" y="52959"/>
                    <a:pt x="3683" y="48387"/>
                    <a:pt x="5461" y="44069"/>
                  </a:cubicBezTo>
                  <a:lnTo>
                    <a:pt x="9398" y="35560"/>
                  </a:lnTo>
                  <a:cubicBezTo>
                    <a:pt x="14605" y="27813"/>
                    <a:pt x="17526" y="24130"/>
                    <a:pt x="20828" y="20828"/>
                  </a:cubicBezTo>
                  <a:lnTo>
                    <a:pt x="27813" y="14605"/>
                  </a:lnTo>
                  <a:cubicBezTo>
                    <a:pt x="35687" y="9398"/>
                    <a:pt x="39751" y="7239"/>
                    <a:pt x="44069" y="5461"/>
                  </a:cubicBezTo>
                  <a:lnTo>
                    <a:pt x="52959" y="2286"/>
                  </a:lnTo>
                  <a:cubicBezTo>
                    <a:pt x="62103" y="508"/>
                    <a:pt x="66802" y="0"/>
                    <a:pt x="71374" y="0"/>
                  </a:cubicBezTo>
                  <a:lnTo>
                    <a:pt x="80772" y="508"/>
                  </a:lnTo>
                  <a:cubicBezTo>
                    <a:pt x="89916" y="2286"/>
                    <a:pt x="94488" y="3683"/>
                    <a:pt x="98806" y="5461"/>
                  </a:cubicBezTo>
                  <a:lnTo>
                    <a:pt x="107315" y="9398"/>
                  </a:lnTo>
                  <a:cubicBezTo>
                    <a:pt x="115062" y="14605"/>
                    <a:pt x="118745" y="17526"/>
                    <a:pt x="122047" y="20828"/>
                  </a:cubicBezTo>
                  <a:lnTo>
                    <a:pt x="128270" y="27813"/>
                  </a:lnTo>
                  <a:cubicBezTo>
                    <a:pt x="133477" y="35560"/>
                    <a:pt x="135636" y="39751"/>
                    <a:pt x="137541" y="44069"/>
                  </a:cubicBezTo>
                  <a:lnTo>
                    <a:pt x="140716" y="52832"/>
                  </a:lnTo>
                  <a:cubicBezTo>
                    <a:pt x="142494" y="61976"/>
                    <a:pt x="143002" y="66675"/>
                    <a:pt x="143002" y="71374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926460" y="1727559"/>
            <a:ext cx="5070158" cy="1096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4"/>
              </a:lnSpc>
            </a:pPr>
            <a:r>
              <a:rPr lang="en-US" sz="5939">
                <a:solidFill>
                  <a:srgbClr val="000000"/>
                </a:solidFill>
                <a:latin typeface="Arial Bold"/>
              </a:rPr>
              <a:t>CONCLUSION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73523" y="4032304"/>
            <a:ext cx="13956630" cy="2004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404040"/>
                </a:solidFill>
                <a:latin typeface="Zen Maru Gothic"/>
              </a:rPr>
              <a:t>By addressing the challenges identified and leveraging the insights gathered from stakeholders, we can create impactful tools that empower restaurant owners and managers to make data-driven decisions and achieve greater success in the dynamic restaurant industry.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93438" y="1611821"/>
            <a:ext cx="4924844" cy="922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0"/>
              </a:lnSpc>
            </a:pPr>
            <a:r>
              <a:rPr lang="en-US" sz="4950">
                <a:solidFill>
                  <a:srgbClr val="000000"/>
                </a:solidFill>
                <a:latin typeface="Arial Bold"/>
              </a:rPr>
              <a:t>FUTURE SCOPE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3438" y="3509391"/>
            <a:ext cx="15127786" cy="1251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*100% of restaurant owners reported that automation and technology have improved their businesses, and they're using them in new, innovative ways to drive success. Another 54% plan to increase their spending on certain technology and automation tools in 2024.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3438" y="5557266"/>
            <a:ext cx="15304780" cy="1251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*The Global Restaurants market is anticipated to rise at a considerable rate during the forecast period, between 2023 and 2030. In 2022, the market is growing at a steady rate and with the rising adoption of strategies by key players, the market is expected to rise over the projected horizon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485262" y="4735706"/>
            <a:ext cx="180975" cy="180975"/>
            <a:chOff x="0" y="0"/>
            <a:chExt cx="180975" cy="1809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80975" cy="181102"/>
            </a:xfrm>
            <a:custGeom>
              <a:avLst/>
              <a:gdLst/>
              <a:ahLst/>
              <a:cxnLst/>
              <a:rect l="l" t="t" r="r" b="b"/>
              <a:pathLst>
                <a:path w="180975" h="181102">
                  <a:moveTo>
                    <a:pt x="180975" y="90551"/>
                  </a:moveTo>
                  <a:lnTo>
                    <a:pt x="180340" y="102362"/>
                  </a:lnTo>
                  <a:cubicBezTo>
                    <a:pt x="178054" y="114046"/>
                    <a:pt x="176276" y="119634"/>
                    <a:pt x="173990" y="125222"/>
                  </a:cubicBezTo>
                  <a:lnTo>
                    <a:pt x="168910" y="135890"/>
                  </a:lnTo>
                  <a:cubicBezTo>
                    <a:pt x="162306" y="145796"/>
                    <a:pt x="158496" y="150368"/>
                    <a:pt x="154305" y="154559"/>
                  </a:cubicBezTo>
                  <a:lnTo>
                    <a:pt x="145542" y="162560"/>
                  </a:lnTo>
                  <a:cubicBezTo>
                    <a:pt x="135636" y="169164"/>
                    <a:pt x="130429" y="171958"/>
                    <a:pt x="124968" y="174244"/>
                  </a:cubicBezTo>
                  <a:lnTo>
                    <a:pt x="113792" y="178181"/>
                  </a:lnTo>
                  <a:cubicBezTo>
                    <a:pt x="102108" y="180467"/>
                    <a:pt x="96266" y="181102"/>
                    <a:pt x="90297" y="181102"/>
                  </a:cubicBezTo>
                  <a:lnTo>
                    <a:pt x="78486" y="180467"/>
                  </a:lnTo>
                  <a:cubicBezTo>
                    <a:pt x="66802" y="178181"/>
                    <a:pt x="61214" y="176403"/>
                    <a:pt x="55626" y="174117"/>
                  </a:cubicBezTo>
                  <a:lnTo>
                    <a:pt x="44958" y="169037"/>
                  </a:lnTo>
                  <a:cubicBezTo>
                    <a:pt x="35052" y="162433"/>
                    <a:pt x="30480" y="158623"/>
                    <a:pt x="26289" y="154432"/>
                  </a:cubicBezTo>
                  <a:lnTo>
                    <a:pt x="18288" y="145669"/>
                  </a:lnTo>
                  <a:cubicBezTo>
                    <a:pt x="11938" y="135763"/>
                    <a:pt x="9144" y="130556"/>
                    <a:pt x="6858" y="125095"/>
                  </a:cubicBezTo>
                  <a:lnTo>
                    <a:pt x="2921" y="113919"/>
                  </a:lnTo>
                  <a:cubicBezTo>
                    <a:pt x="635" y="102362"/>
                    <a:pt x="0" y="96393"/>
                    <a:pt x="0" y="90551"/>
                  </a:cubicBezTo>
                  <a:lnTo>
                    <a:pt x="635" y="78740"/>
                  </a:lnTo>
                  <a:cubicBezTo>
                    <a:pt x="2921" y="67056"/>
                    <a:pt x="4699" y="61468"/>
                    <a:pt x="6985" y="55880"/>
                  </a:cubicBezTo>
                  <a:lnTo>
                    <a:pt x="12065" y="45212"/>
                  </a:lnTo>
                  <a:cubicBezTo>
                    <a:pt x="18669" y="35306"/>
                    <a:pt x="22479" y="30734"/>
                    <a:pt x="26670" y="26543"/>
                  </a:cubicBezTo>
                  <a:lnTo>
                    <a:pt x="35433" y="18542"/>
                  </a:lnTo>
                  <a:cubicBezTo>
                    <a:pt x="45212" y="11938"/>
                    <a:pt x="50419" y="9144"/>
                    <a:pt x="55880" y="6858"/>
                  </a:cubicBezTo>
                  <a:lnTo>
                    <a:pt x="67056" y="2921"/>
                  </a:lnTo>
                  <a:cubicBezTo>
                    <a:pt x="78613" y="635"/>
                    <a:pt x="84582" y="0"/>
                    <a:pt x="90424" y="0"/>
                  </a:cubicBezTo>
                  <a:lnTo>
                    <a:pt x="102235" y="635"/>
                  </a:lnTo>
                  <a:cubicBezTo>
                    <a:pt x="113919" y="2921"/>
                    <a:pt x="119507" y="4699"/>
                    <a:pt x="125095" y="6985"/>
                  </a:cubicBezTo>
                  <a:lnTo>
                    <a:pt x="135763" y="12065"/>
                  </a:lnTo>
                  <a:cubicBezTo>
                    <a:pt x="145669" y="18669"/>
                    <a:pt x="150241" y="22479"/>
                    <a:pt x="154432" y="26670"/>
                  </a:cubicBezTo>
                  <a:lnTo>
                    <a:pt x="162433" y="35433"/>
                  </a:lnTo>
                  <a:cubicBezTo>
                    <a:pt x="169037" y="45339"/>
                    <a:pt x="171831" y="50546"/>
                    <a:pt x="174117" y="56007"/>
                  </a:cubicBezTo>
                  <a:lnTo>
                    <a:pt x="178054" y="67183"/>
                  </a:lnTo>
                  <a:cubicBezTo>
                    <a:pt x="180340" y="78867"/>
                    <a:pt x="180975" y="84709"/>
                    <a:pt x="180975" y="90678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485262" y="5935856"/>
            <a:ext cx="180975" cy="180975"/>
            <a:chOff x="0" y="0"/>
            <a:chExt cx="180975" cy="1809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90424"/>
                  </a:moveTo>
                  <a:lnTo>
                    <a:pt x="180340" y="102235"/>
                  </a:lnTo>
                  <a:cubicBezTo>
                    <a:pt x="178054" y="113919"/>
                    <a:pt x="176276" y="119507"/>
                    <a:pt x="173990" y="125095"/>
                  </a:cubicBezTo>
                  <a:lnTo>
                    <a:pt x="168910" y="135763"/>
                  </a:lnTo>
                  <a:cubicBezTo>
                    <a:pt x="162306" y="145669"/>
                    <a:pt x="158496" y="150241"/>
                    <a:pt x="154305" y="154432"/>
                  </a:cubicBezTo>
                  <a:lnTo>
                    <a:pt x="145542" y="162433"/>
                  </a:lnTo>
                  <a:cubicBezTo>
                    <a:pt x="135636" y="169037"/>
                    <a:pt x="130429" y="171831"/>
                    <a:pt x="124968" y="174117"/>
                  </a:cubicBezTo>
                  <a:lnTo>
                    <a:pt x="113792" y="178054"/>
                  </a:lnTo>
                  <a:cubicBezTo>
                    <a:pt x="102108" y="180340"/>
                    <a:pt x="96266" y="180975"/>
                    <a:pt x="90297" y="180975"/>
                  </a:cubicBezTo>
                  <a:lnTo>
                    <a:pt x="78486" y="180340"/>
                  </a:lnTo>
                  <a:cubicBezTo>
                    <a:pt x="66802" y="178054"/>
                    <a:pt x="61214" y="176276"/>
                    <a:pt x="55626" y="173990"/>
                  </a:cubicBezTo>
                  <a:lnTo>
                    <a:pt x="44958" y="168910"/>
                  </a:lnTo>
                  <a:cubicBezTo>
                    <a:pt x="35052" y="162306"/>
                    <a:pt x="30480" y="158496"/>
                    <a:pt x="26289" y="154305"/>
                  </a:cubicBezTo>
                  <a:lnTo>
                    <a:pt x="18288" y="145542"/>
                  </a:lnTo>
                  <a:cubicBezTo>
                    <a:pt x="11938" y="135763"/>
                    <a:pt x="9144" y="130556"/>
                    <a:pt x="6858" y="125095"/>
                  </a:cubicBezTo>
                  <a:lnTo>
                    <a:pt x="2921" y="113919"/>
                  </a:lnTo>
                  <a:cubicBezTo>
                    <a:pt x="635" y="102362"/>
                    <a:pt x="0" y="96393"/>
                    <a:pt x="0" y="90424"/>
                  </a:cubicBezTo>
                  <a:lnTo>
                    <a:pt x="635" y="78613"/>
                  </a:lnTo>
                  <a:cubicBezTo>
                    <a:pt x="2921" y="66929"/>
                    <a:pt x="4699" y="61341"/>
                    <a:pt x="6985" y="55753"/>
                  </a:cubicBezTo>
                  <a:lnTo>
                    <a:pt x="12065" y="45085"/>
                  </a:lnTo>
                  <a:cubicBezTo>
                    <a:pt x="18669" y="35179"/>
                    <a:pt x="22479" y="30607"/>
                    <a:pt x="26670" y="26416"/>
                  </a:cubicBezTo>
                  <a:lnTo>
                    <a:pt x="35433" y="18415"/>
                  </a:lnTo>
                  <a:cubicBezTo>
                    <a:pt x="45212" y="11938"/>
                    <a:pt x="50419" y="9144"/>
                    <a:pt x="55880" y="6858"/>
                  </a:cubicBezTo>
                  <a:lnTo>
                    <a:pt x="67056" y="2921"/>
                  </a:lnTo>
                  <a:cubicBezTo>
                    <a:pt x="78613" y="635"/>
                    <a:pt x="84582" y="0"/>
                    <a:pt x="90424" y="0"/>
                  </a:cubicBezTo>
                  <a:lnTo>
                    <a:pt x="102235" y="635"/>
                  </a:lnTo>
                  <a:cubicBezTo>
                    <a:pt x="113919" y="2921"/>
                    <a:pt x="119507" y="4699"/>
                    <a:pt x="125095" y="6985"/>
                  </a:cubicBezTo>
                  <a:lnTo>
                    <a:pt x="135763" y="12065"/>
                  </a:lnTo>
                  <a:cubicBezTo>
                    <a:pt x="145669" y="18669"/>
                    <a:pt x="150241" y="22479"/>
                    <a:pt x="154432" y="26670"/>
                  </a:cubicBezTo>
                  <a:lnTo>
                    <a:pt x="162433" y="35433"/>
                  </a:lnTo>
                  <a:cubicBezTo>
                    <a:pt x="169037" y="45339"/>
                    <a:pt x="171831" y="50546"/>
                    <a:pt x="174117" y="56007"/>
                  </a:cubicBezTo>
                  <a:lnTo>
                    <a:pt x="178054" y="67183"/>
                  </a:lnTo>
                  <a:cubicBezTo>
                    <a:pt x="180340" y="78867"/>
                    <a:pt x="180975" y="84709"/>
                    <a:pt x="180975" y="90678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485262" y="6535931"/>
            <a:ext cx="180975" cy="180975"/>
            <a:chOff x="0" y="0"/>
            <a:chExt cx="180975" cy="18097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90424"/>
                  </a:moveTo>
                  <a:lnTo>
                    <a:pt x="180340" y="102235"/>
                  </a:lnTo>
                  <a:cubicBezTo>
                    <a:pt x="178054" y="113919"/>
                    <a:pt x="176276" y="119507"/>
                    <a:pt x="173990" y="125095"/>
                  </a:cubicBezTo>
                  <a:lnTo>
                    <a:pt x="168910" y="135763"/>
                  </a:lnTo>
                  <a:cubicBezTo>
                    <a:pt x="162306" y="145669"/>
                    <a:pt x="158496" y="150241"/>
                    <a:pt x="154305" y="154432"/>
                  </a:cubicBezTo>
                  <a:lnTo>
                    <a:pt x="145542" y="162433"/>
                  </a:lnTo>
                  <a:cubicBezTo>
                    <a:pt x="135636" y="169037"/>
                    <a:pt x="130429" y="171831"/>
                    <a:pt x="124968" y="174117"/>
                  </a:cubicBezTo>
                  <a:lnTo>
                    <a:pt x="113792" y="178054"/>
                  </a:lnTo>
                  <a:cubicBezTo>
                    <a:pt x="102108" y="180340"/>
                    <a:pt x="96266" y="180975"/>
                    <a:pt x="90297" y="180975"/>
                  </a:cubicBezTo>
                  <a:lnTo>
                    <a:pt x="78486" y="180340"/>
                  </a:lnTo>
                  <a:cubicBezTo>
                    <a:pt x="66802" y="178054"/>
                    <a:pt x="61214" y="176276"/>
                    <a:pt x="55626" y="173990"/>
                  </a:cubicBezTo>
                  <a:lnTo>
                    <a:pt x="44958" y="168910"/>
                  </a:lnTo>
                  <a:cubicBezTo>
                    <a:pt x="35052" y="162306"/>
                    <a:pt x="30480" y="158496"/>
                    <a:pt x="26289" y="154305"/>
                  </a:cubicBezTo>
                  <a:lnTo>
                    <a:pt x="18288" y="145542"/>
                  </a:lnTo>
                  <a:cubicBezTo>
                    <a:pt x="11938" y="135763"/>
                    <a:pt x="9144" y="130556"/>
                    <a:pt x="6858" y="125095"/>
                  </a:cubicBezTo>
                  <a:lnTo>
                    <a:pt x="2921" y="113919"/>
                  </a:lnTo>
                  <a:cubicBezTo>
                    <a:pt x="635" y="102362"/>
                    <a:pt x="0" y="96393"/>
                    <a:pt x="0" y="90424"/>
                  </a:cubicBezTo>
                  <a:lnTo>
                    <a:pt x="635" y="78613"/>
                  </a:lnTo>
                  <a:cubicBezTo>
                    <a:pt x="2921" y="66929"/>
                    <a:pt x="4699" y="61341"/>
                    <a:pt x="6985" y="55753"/>
                  </a:cubicBezTo>
                  <a:lnTo>
                    <a:pt x="12065" y="45085"/>
                  </a:lnTo>
                  <a:cubicBezTo>
                    <a:pt x="18669" y="35179"/>
                    <a:pt x="22479" y="30607"/>
                    <a:pt x="26670" y="26416"/>
                  </a:cubicBezTo>
                  <a:lnTo>
                    <a:pt x="35433" y="18415"/>
                  </a:lnTo>
                  <a:cubicBezTo>
                    <a:pt x="45212" y="11938"/>
                    <a:pt x="50419" y="9144"/>
                    <a:pt x="55880" y="6858"/>
                  </a:cubicBezTo>
                  <a:lnTo>
                    <a:pt x="67056" y="2921"/>
                  </a:lnTo>
                  <a:cubicBezTo>
                    <a:pt x="78613" y="635"/>
                    <a:pt x="84582" y="0"/>
                    <a:pt x="90424" y="0"/>
                  </a:cubicBezTo>
                  <a:lnTo>
                    <a:pt x="102235" y="635"/>
                  </a:lnTo>
                  <a:cubicBezTo>
                    <a:pt x="113919" y="2921"/>
                    <a:pt x="119507" y="4699"/>
                    <a:pt x="125095" y="6985"/>
                  </a:cubicBezTo>
                  <a:lnTo>
                    <a:pt x="135763" y="12065"/>
                  </a:lnTo>
                  <a:cubicBezTo>
                    <a:pt x="145669" y="18669"/>
                    <a:pt x="150241" y="22479"/>
                    <a:pt x="154432" y="26670"/>
                  </a:cubicBezTo>
                  <a:lnTo>
                    <a:pt x="162433" y="35433"/>
                  </a:lnTo>
                  <a:cubicBezTo>
                    <a:pt x="169037" y="45339"/>
                    <a:pt x="171831" y="50546"/>
                    <a:pt x="174117" y="56007"/>
                  </a:cubicBezTo>
                  <a:lnTo>
                    <a:pt x="178054" y="67183"/>
                  </a:lnTo>
                  <a:cubicBezTo>
                    <a:pt x="180340" y="78867"/>
                    <a:pt x="180975" y="84709"/>
                    <a:pt x="180975" y="90678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256662" y="1932184"/>
            <a:ext cx="5154625" cy="1096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4"/>
              </a:lnSpc>
            </a:pPr>
            <a:r>
              <a:rPr lang="en-US" sz="5939">
                <a:solidFill>
                  <a:srgbClr val="000000"/>
                </a:solidFill>
                <a:latin typeface="Arial Bold"/>
              </a:rPr>
              <a:t>REFERENCES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08077" y="4443555"/>
            <a:ext cx="14722735" cy="2415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26"/>
              </a:lnSpc>
            </a:pPr>
            <a:r>
              <a:rPr lang="en-US" sz="3600">
                <a:solidFill>
                  <a:srgbClr val="404040"/>
                </a:solidFill>
                <a:latin typeface="Zen Maru Gothic"/>
              </a:rPr>
              <a:t>https://www.kaggle.com/code/mohammadsabeti/hotel-booking-dataset- analysis/notebook</a:t>
            </a:r>
          </a:p>
          <a:p>
            <a:pPr algn="l">
              <a:lnSpc>
                <a:spcPts val="4726"/>
              </a:lnSpc>
            </a:pPr>
            <a:r>
              <a:rPr lang="en-US" sz="3600">
                <a:solidFill>
                  <a:srgbClr val="404040"/>
                </a:solidFill>
                <a:latin typeface="Zen Maru Gothic"/>
              </a:rPr>
              <a:t>https://seaborn.pydata.org/</a:t>
            </a:r>
          </a:p>
          <a:p>
            <a:pPr algn="l">
              <a:lnSpc>
                <a:spcPts val="4726"/>
              </a:lnSpc>
            </a:pPr>
            <a:r>
              <a:rPr lang="en-US" sz="3600">
                <a:solidFill>
                  <a:srgbClr val="404040"/>
                </a:solidFill>
                <a:latin typeface="Zen Maru Gothic"/>
              </a:rPr>
              <a:t>https://matplotlib.org/stable/contents.html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482657" y="3995566"/>
            <a:ext cx="6944411" cy="1696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79"/>
              </a:lnSpc>
            </a:pPr>
            <a:r>
              <a:rPr lang="en-US" sz="9199">
                <a:solidFill>
                  <a:srgbClr val="000000"/>
                </a:solidFill>
                <a:latin typeface="Arial Bold Italics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644015" y="3146593"/>
            <a:ext cx="95250" cy="95250"/>
            <a:chOff x="0" y="0"/>
            <a:chExt cx="95250" cy="952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5377" cy="95377"/>
            </a:xfrm>
            <a:custGeom>
              <a:avLst/>
              <a:gdLst/>
              <a:ahLst/>
              <a:cxnLst/>
              <a:rect l="l" t="t" r="r" b="b"/>
              <a:pathLst>
                <a:path w="95377" h="95377">
                  <a:moveTo>
                    <a:pt x="95250" y="47625"/>
                  </a:moveTo>
                  <a:lnTo>
                    <a:pt x="93980" y="60071"/>
                  </a:lnTo>
                  <a:cubicBezTo>
                    <a:pt x="89154" y="71755"/>
                    <a:pt x="85725" y="76835"/>
                    <a:pt x="81280" y="81407"/>
                  </a:cubicBezTo>
                  <a:lnTo>
                    <a:pt x="71628" y="89281"/>
                  </a:lnTo>
                  <a:cubicBezTo>
                    <a:pt x="59944" y="94107"/>
                    <a:pt x="53848" y="95377"/>
                    <a:pt x="47625" y="95377"/>
                  </a:cubicBezTo>
                  <a:lnTo>
                    <a:pt x="35179" y="94107"/>
                  </a:lnTo>
                  <a:cubicBezTo>
                    <a:pt x="23495" y="89281"/>
                    <a:pt x="18415" y="85852"/>
                    <a:pt x="13843" y="81407"/>
                  </a:cubicBezTo>
                  <a:lnTo>
                    <a:pt x="6096" y="71628"/>
                  </a:lnTo>
                  <a:cubicBezTo>
                    <a:pt x="1270" y="60071"/>
                    <a:pt x="0" y="53975"/>
                    <a:pt x="0" y="47625"/>
                  </a:cubicBezTo>
                  <a:lnTo>
                    <a:pt x="1270" y="35179"/>
                  </a:lnTo>
                  <a:cubicBezTo>
                    <a:pt x="6096" y="23495"/>
                    <a:pt x="9525" y="18415"/>
                    <a:pt x="13970" y="13843"/>
                  </a:cubicBezTo>
                  <a:lnTo>
                    <a:pt x="23622" y="6096"/>
                  </a:lnTo>
                  <a:cubicBezTo>
                    <a:pt x="35179" y="1270"/>
                    <a:pt x="41275" y="0"/>
                    <a:pt x="47625" y="0"/>
                  </a:cubicBezTo>
                  <a:lnTo>
                    <a:pt x="60071" y="1270"/>
                  </a:lnTo>
                  <a:cubicBezTo>
                    <a:pt x="71755" y="6096"/>
                    <a:pt x="76835" y="9525"/>
                    <a:pt x="81407" y="13970"/>
                  </a:cubicBezTo>
                  <a:lnTo>
                    <a:pt x="89281" y="23622"/>
                  </a:lnTo>
                  <a:cubicBezTo>
                    <a:pt x="94107" y="35306"/>
                    <a:pt x="95377" y="41402"/>
                    <a:pt x="95377" y="47625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644015" y="3641893"/>
            <a:ext cx="95250" cy="95250"/>
            <a:chOff x="0" y="0"/>
            <a:chExt cx="95250" cy="952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5377" cy="95377"/>
            </a:xfrm>
            <a:custGeom>
              <a:avLst/>
              <a:gdLst/>
              <a:ahLst/>
              <a:cxnLst/>
              <a:rect l="l" t="t" r="r" b="b"/>
              <a:pathLst>
                <a:path w="95377" h="95377">
                  <a:moveTo>
                    <a:pt x="95250" y="47625"/>
                  </a:moveTo>
                  <a:lnTo>
                    <a:pt x="93980" y="60071"/>
                  </a:lnTo>
                  <a:cubicBezTo>
                    <a:pt x="89154" y="71755"/>
                    <a:pt x="85725" y="76835"/>
                    <a:pt x="81280" y="81407"/>
                  </a:cubicBezTo>
                  <a:lnTo>
                    <a:pt x="71628" y="89281"/>
                  </a:lnTo>
                  <a:cubicBezTo>
                    <a:pt x="59944" y="94107"/>
                    <a:pt x="53848" y="95377"/>
                    <a:pt x="47625" y="95377"/>
                  </a:cubicBezTo>
                  <a:lnTo>
                    <a:pt x="35179" y="94107"/>
                  </a:lnTo>
                  <a:cubicBezTo>
                    <a:pt x="23495" y="89281"/>
                    <a:pt x="18415" y="85852"/>
                    <a:pt x="13843" y="81407"/>
                  </a:cubicBezTo>
                  <a:lnTo>
                    <a:pt x="6096" y="71628"/>
                  </a:lnTo>
                  <a:cubicBezTo>
                    <a:pt x="1270" y="60071"/>
                    <a:pt x="0" y="53975"/>
                    <a:pt x="0" y="47625"/>
                  </a:cubicBezTo>
                  <a:lnTo>
                    <a:pt x="1270" y="35179"/>
                  </a:lnTo>
                  <a:cubicBezTo>
                    <a:pt x="6096" y="23495"/>
                    <a:pt x="9525" y="18415"/>
                    <a:pt x="13970" y="13843"/>
                  </a:cubicBezTo>
                  <a:lnTo>
                    <a:pt x="23622" y="6096"/>
                  </a:lnTo>
                  <a:cubicBezTo>
                    <a:pt x="35179" y="1270"/>
                    <a:pt x="41275" y="0"/>
                    <a:pt x="47625" y="0"/>
                  </a:cubicBezTo>
                  <a:lnTo>
                    <a:pt x="60071" y="1270"/>
                  </a:lnTo>
                  <a:cubicBezTo>
                    <a:pt x="71755" y="6096"/>
                    <a:pt x="76835" y="9525"/>
                    <a:pt x="81407" y="13970"/>
                  </a:cubicBezTo>
                  <a:lnTo>
                    <a:pt x="89281" y="23622"/>
                  </a:lnTo>
                  <a:cubicBezTo>
                    <a:pt x="94107" y="35306"/>
                    <a:pt x="95377" y="41402"/>
                    <a:pt x="95377" y="47625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644015" y="4137193"/>
            <a:ext cx="95250" cy="95250"/>
            <a:chOff x="0" y="0"/>
            <a:chExt cx="95250" cy="952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95377" cy="95377"/>
            </a:xfrm>
            <a:custGeom>
              <a:avLst/>
              <a:gdLst/>
              <a:ahLst/>
              <a:cxnLst/>
              <a:rect l="l" t="t" r="r" b="b"/>
              <a:pathLst>
                <a:path w="95377" h="95377">
                  <a:moveTo>
                    <a:pt x="95250" y="47625"/>
                  </a:moveTo>
                  <a:lnTo>
                    <a:pt x="93980" y="60071"/>
                  </a:lnTo>
                  <a:cubicBezTo>
                    <a:pt x="89154" y="71755"/>
                    <a:pt x="85725" y="76835"/>
                    <a:pt x="81280" y="81407"/>
                  </a:cubicBezTo>
                  <a:lnTo>
                    <a:pt x="71628" y="89281"/>
                  </a:lnTo>
                  <a:cubicBezTo>
                    <a:pt x="59944" y="94107"/>
                    <a:pt x="53848" y="95377"/>
                    <a:pt x="47625" y="95377"/>
                  </a:cubicBezTo>
                  <a:lnTo>
                    <a:pt x="35179" y="94107"/>
                  </a:lnTo>
                  <a:cubicBezTo>
                    <a:pt x="23495" y="89281"/>
                    <a:pt x="18415" y="85852"/>
                    <a:pt x="13843" y="81407"/>
                  </a:cubicBezTo>
                  <a:lnTo>
                    <a:pt x="6096" y="71628"/>
                  </a:lnTo>
                  <a:cubicBezTo>
                    <a:pt x="1270" y="60071"/>
                    <a:pt x="0" y="53975"/>
                    <a:pt x="0" y="47625"/>
                  </a:cubicBezTo>
                  <a:lnTo>
                    <a:pt x="1270" y="35179"/>
                  </a:lnTo>
                  <a:cubicBezTo>
                    <a:pt x="6096" y="23495"/>
                    <a:pt x="9525" y="18415"/>
                    <a:pt x="13970" y="13843"/>
                  </a:cubicBezTo>
                  <a:lnTo>
                    <a:pt x="23622" y="6096"/>
                  </a:lnTo>
                  <a:cubicBezTo>
                    <a:pt x="35179" y="1270"/>
                    <a:pt x="41275" y="0"/>
                    <a:pt x="47625" y="0"/>
                  </a:cubicBezTo>
                  <a:lnTo>
                    <a:pt x="60071" y="1270"/>
                  </a:lnTo>
                  <a:cubicBezTo>
                    <a:pt x="71755" y="6096"/>
                    <a:pt x="76835" y="9525"/>
                    <a:pt x="81407" y="13970"/>
                  </a:cubicBezTo>
                  <a:lnTo>
                    <a:pt x="89281" y="23622"/>
                  </a:lnTo>
                  <a:cubicBezTo>
                    <a:pt x="94107" y="35306"/>
                    <a:pt x="95377" y="41402"/>
                    <a:pt x="95377" y="47625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644015" y="4632493"/>
            <a:ext cx="95250" cy="95250"/>
            <a:chOff x="0" y="0"/>
            <a:chExt cx="95250" cy="952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5377" cy="95377"/>
            </a:xfrm>
            <a:custGeom>
              <a:avLst/>
              <a:gdLst/>
              <a:ahLst/>
              <a:cxnLst/>
              <a:rect l="l" t="t" r="r" b="b"/>
              <a:pathLst>
                <a:path w="95377" h="95377">
                  <a:moveTo>
                    <a:pt x="95250" y="47625"/>
                  </a:moveTo>
                  <a:lnTo>
                    <a:pt x="93980" y="60071"/>
                  </a:lnTo>
                  <a:cubicBezTo>
                    <a:pt x="89154" y="71755"/>
                    <a:pt x="85725" y="76835"/>
                    <a:pt x="81280" y="81407"/>
                  </a:cubicBezTo>
                  <a:lnTo>
                    <a:pt x="71628" y="89281"/>
                  </a:lnTo>
                  <a:cubicBezTo>
                    <a:pt x="59944" y="94107"/>
                    <a:pt x="53848" y="95377"/>
                    <a:pt x="47625" y="95377"/>
                  </a:cubicBezTo>
                  <a:lnTo>
                    <a:pt x="35179" y="94107"/>
                  </a:lnTo>
                  <a:cubicBezTo>
                    <a:pt x="23495" y="89281"/>
                    <a:pt x="18415" y="85852"/>
                    <a:pt x="13843" y="81407"/>
                  </a:cubicBezTo>
                  <a:lnTo>
                    <a:pt x="6096" y="71628"/>
                  </a:lnTo>
                  <a:cubicBezTo>
                    <a:pt x="1270" y="60071"/>
                    <a:pt x="0" y="53975"/>
                    <a:pt x="0" y="47625"/>
                  </a:cubicBezTo>
                  <a:lnTo>
                    <a:pt x="1270" y="35179"/>
                  </a:lnTo>
                  <a:cubicBezTo>
                    <a:pt x="6096" y="23495"/>
                    <a:pt x="9525" y="18415"/>
                    <a:pt x="13970" y="13843"/>
                  </a:cubicBezTo>
                  <a:lnTo>
                    <a:pt x="23622" y="6096"/>
                  </a:lnTo>
                  <a:cubicBezTo>
                    <a:pt x="35179" y="1270"/>
                    <a:pt x="41275" y="0"/>
                    <a:pt x="47625" y="0"/>
                  </a:cubicBezTo>
                  <a:lnTo>
                    <a:pt x="60071" y="1270"/>
                  </a:lnTo>
                  <a:cubicBezTo>
                    <a:pt x="71755" y="6096"/>
                    <a:pt x="76835" y="9525"/>
                    <a:pt x="81407" y="13970"/>
                  </a:cubicBezTo>
                  <a:lnTo>
                    <a:pt x="89281" y="23622"/>
                  </a:lnTo>
                  <a:cubicBezTo>
                    <a:pt x="94107" y="35306"/>
                    <a:pt x="95377" y="41402"/>
                    <a:pt x="95377" y="47625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1644015" y="5127793"/>
            <a:ext cx="95250" cy="95250"/>
            <a:chOff x="0" y="0"/>
            <a:chExt cx="95250" cy="952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5377" cy="95377"/>
            </a:xfrm>
            <a:custGeom>
              <a:avLst/>
              <a:gdLst/>
              <a:ahLst/>
              <a:cxnLst/>
              <a:rect l="l" t="t" r="r" b="b"/>
              <a:pathLst>
                <a:path w="95377" h="95377">
                  <a:moveTo>
                    <a:pt x="95250" y="47625"/>
                  </a:moveTo>
                  <a:lnTo>
                    <a:pt x="93980" y="60071"/>
                  </a:lnTo>
                  <a:cubicBezTo>
                    <a:pt x="89154" y="71755"/>
                    <a:pt x="85725" y="76835"/>
                    <a:pt x="81280" y="81407"/>
                  </a:cubicBezTo>
                  <a:lnTo>
                    <a:pt x="71628" y="89281"/>
                  </a:lnTo>
                  <a:cubicBezTo>
                    <a:pt x="59944" y="94107"/>
                    <a:pt x="53848" y="95377"/>
                    <a:pt x="47625" y="95377"/>
                  </a:cubicBezTo>
                  <a:lnTo>
                    <a:pt x="35179" y="94107"/>
                  </a:lnTo>
                  <a:cubicBezTo>
                    <a:pt x="23495" y="89281"/>
                    <a:pt x="18415" y="85852"/>
                    <a:pt x="13843" y="81407"/>
                  </a:cubicBezTo>
                  <a:lnTo>
                    <a:pt x="6096" y="71628"/>
                  </a:lnTo>
                  <a:cubicBezTo>
                    <a:pt x="1270" y="60071"/>
                    <a:pt x="0" y="53975"/>
                    <a:pt x="0" y="47625"/>
                  </a:cubicBezTo>
                  <a:lnTo>
                    <a:pt x="1270" y="35179"/>
                  </a:lnTo>
                  <a:cubicBezTo>
                    <a:pt x="6096" y="23495"/>
                    <a:pt x="9525" y="18415"/>
                    <a:pt x="13970" y="13843"/>
                  </a:cubicBezTo>
                  <a:lnTo>
                    <a:pt x="23622" y="6096"/>
                  </a:lnTo>
                  <a:cubicBezTo>
                    <a:pt x="35179" y="1270"/>
                    <a:pt x="41275" y="0"/>
                    <a:pt x="47625" y="0"/>
                  </a:cubicBezTo>
                  <a:lnTo>
                    <a:pt x="60071" y="1270"/>
                  </a:lnTo>
                  <a:cubicBezTo>
                    <a:pt x="71755" y="6096"/>
                    <a:pt x="76835" y="9525"/>
                    <a:pt x="81407" y="13970"/>
                  </a:cubicBezTo>
                  <a:lnTo>
                    <a:pt x="89281" y="23622"/>
                  </a:lnTo>
                  <a:cubicBezTo>
                    <a:pt x="94107" y="35306"/>
                    <a:pt x="95377" y="41402"/>
                    <a:pt x="95377" y="47625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1644015" y="5623093"/>
            <a:ext cx="95250" cy="95250"/>
            <a:chOff x="0" y="0"/>
            <a:chExt cx="95250" cy="9525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95377" cy="95377"/>
            </a:xfrm>
            <a:custGeom>
              <a:avLst/>
              <a:gdLst/>
              <a:ahLst/>
              <a:cxnLst/>
              <a:rect l="l" t="t" r="r" b="b"/>
              <a:pathLst>
                <a:path w="95377" h="95377">
                  <a:moveTo>
                    <a:pt x="95250" y="47625"/>
                  </a:moveTo>
                  <a:lnTo>
                    <a:pt x="93980" y="60071"/>
                  </a:lnTo>
                  <a:cubicBezTo>
                    <a:pt x="89154" y="71755"/>
                    <a:pt x="85725" y="76835"/>
                    <a:pt x="81280" y="81407"/>
                  </a:cubicBezTo>
                  <a:lnTo>
                    <a:pt x="71628" y="89281"/>
                  </a:lnTo>
                  <a:cubicBezTo>
                    <a:pt x="59944" y="94107"/>
                    <a:pt x="53848" y="95377"/>
                    <a:pt x="47625" y="95377"/>
                  </a:cubicBezTo>
                  <a:lnTo>
                    <a:pt x="35179" y="94107"/>
                  </a:lnTo>
                  <a:cubicBezTo>
                    <a:pt x="23495" y="89281"/>
                    <a:pt x="18415" y="85852"/>
                    <a:pt x="13843" y="81407"/>
                  </a:cubicBezTo>
                  <a:lnTo>
                    <a:pt x="6096" y="71628"/>
                  </a:lnTo>
                  <a:cubicBezTo>
                    <a:pt x="1270" y="60071"/>
                    <a:pt x="0" y="53975"/>
                    <a:pt x="0" y="47625"/>
                  </a:cubicBezTo>
                  <a:lnTo>
                    <a:pt x="1270" y="35179"/>
                  </a:lnTo>
                  <a:cubicBezTo>
                    <a:pt x="6096" y="23495"/>
                    <a:pt x="9525" y="18415"/>
                    <a:pt x="13970" y="13843"/>
                  </a:cubicBezTo>
                  <a:lnTo>
                    <a:pt x="23622" y="6096"/>
                  </a:lnTo>
                  <a:cubicBezTo>
                    <a:pt x="35179" y="1270"/>
                    <a:pt x="41275" y="0"/>
                    <a:pt x="47625" y="0"/>
                  </a:cubicBezTo>
                  <a:lnTo>
                    <a:pt x="60071" y="1270"/>
                  </a:lnTo>
                  <a:cubicBezTo>
                    <a:pt x="71755" y="6096"/>
                    <a:pt x="76835" y="9525"/>
                    <a:pt x="81407" y="13970"/>
                  </a:cubicBezTo>
                  <a:lnTo>
                    <a:pt x="89281" y="23622"/>
                  </a:lnTo>
                  <a:cubicBezTo>
                    <a:pt x="94107" y="35306"/>
                    <a:pt x="95377" y="41402"/>
                    <a:pt x="95377" y="47625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644015" y="6118393"/>
            <a:ext cx="95250" cy="95250"/>
            <a:chOff x="0" y="0"/>
            <a:chExt cx="95250" cy="952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95377" cy="95377"/>
            </a:xfrm>
            <a:custGeom>
              <a:avLst/>
              <a:gdLst/>
              <a:ahLst/>
              <a:cxnLst/>
              <a:rect l="l" t="t" r="r" b="b"/>
              <a:pathLst>
                <a:path w="95377" h="95377">
                  <a:moveTo>
                    <a:pt x="95250" y="47625"/>
                  </a:moveTo>
                  <a:lnTo>
                    <a:pt x="93980" y="60071"/>
                  </a:lnTo>
                  <a:cubicBezTo>
                    <a:pt x="89154" y="71755"/>
                    <a:pt x="85725" y="76835"/>
                    <a:pt x="81280" y="81407"/>
                  </a:cubicBezTo>
                  <a:lnTo>
                    <a:pt x="71628" y="89281"/>
                  </a:lnTo>
                  <a:cubicBezTo>
                    <a:pt x="59944" y="94107"/>
                    <a:pt x="53848" y="95377"/>
                    <a:pt x="47625" y="95377"/>
                  </a:cubicBezTo>
                  <a:lnTo>
                    <a:pt x="35179" y="94107"/>
                  </a:lnTo>
                  <a:cubicBezTo>
                    <a:pt x="23495" y="89281"/>
                    <a:pt x="18415" y="85852"/>
                    <a:pt x="13843" y="81407"/>
                  </a:cubicBezTo>
                  <a:lnTo>
                    <a:pt x="6096" y="71628"/>
                  </a:lnTo>
                  <a:cubicBezTo>
                    <a:pt x="1270" y="60071"/>
                    <a:pt x="0" y="53975"/>
                    <a:pt x="0" y="47625"/>
                  </a:cubicBezTo>
                  <a:lnTo>
                    <a:pt x="1270" y="35179"/>
                  </a:lnTo>
                  <a:cubicBezTo>
                    <a:pt x="6096" y="23495"/>
                    <a:pt x="9525" y="18415"/>
                    <a:pt x="13970" y="13843"/>
                  </a:cubicBezTo>
                  <a:lnTo>
                    <a:pt x="23622" y="6096"/>
                  </a:lnTo>
                  <a:cubicBezTo>
                    <a:pt x="35179" y="1270"/>
                    <a:pt x="41275" y="0"/>
                    <a:pt x="47625" y="0"/>
                  </a:cubicBezTo>
                  <a:lnTo>
                    <a:pt x="60071" y="1270"/>
                  </a:lnTo>
                  <a:cubicBezTo>
                    <a:pt x="71755" y="6096"/>
                    <a:pt x="76835" y="9525"/>
                    <a:pt x="81407" y="13970"/>
                  </a:cubicBezTo>
                  <a:lnTo>
                    <a:pt x="89281" y="23622"/>
                  </a:lnTo>
                  <a:cubicBezTo>
                    <a:pt x="94107" y="35306"/>
                    <a:pt x="95377" y="41402"/>
                    <a:pt x="95377" y="47625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644015" y="6613693"/>
            <a:ext cx="95250" cy="95250"/>
            <a:chOff x="0" y="0"/>
            <a:chExt cx="95250" cy="9525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95377" cy="95377"/>
            </a:xfrm>
            <a:custGeom>
              <a:avLst/>
              <a:gdLst/>
              <a:ahLst/>
              <a:cxnLst/>
              <a:rect l="l" t="t" r="r" b="b"/>
              <a:pathLst>
                <a:path w="95377" h="95377">
                  <a:moveTo>
                    <a:pt x="95250" y="47625"/>
                  </a:moveTo>
                  <a:lnTo>
                    <a:pt x="93980" y="60071"/>
                  </a:lnTo>
                  <a:cubicBezTo>
                    <a:pt x="89154" y="71755"/>
                    <a:pt x="85725" y="76835"/>
                    <a:pt x="81280" y="81407"/>
                  </a:cubicBezTo>
                  <a:lnTo>
                    <a:pt x="71628" y="89281"/>
                  </a:lnTo>
                  <a:cubicBezTo>
                    <a:pt x="59944" y="94107"/>
                    <a:pt x="53848" y="95377"/>
                    <a:pt x="47625" y="95377"/>
                  </a:cubicBezTo>
                  <a:lnTo>
                    <a:pt x="35179" y="94107"/>
                  </a:lnTo>
                  <a:cubicBezTo>
                    <a:pt x="23495" y="89281"/>
                    <a:pt x="18415" y="85852"/>
                    <a:pt x="13843" y="81407"/>
                  </a:cubicBezTo>
                  <a:lnTo>
                    <a:pt x="6096" y="71628"/>
                  </a:lnTo>
                  <a:cubicBezTo>
                    <a:pt x="1270" y="60071"/>
                    <a:pt x="0" y="53975"/>
                    <a:pt x="0" y="47625"/>
                  </a:cubicBezTo>
                  <a:lnTo>
                    <a:pt x="1270" y="35179"/>
                  </a:lnTo>
                  <a:cubicBezTo>
                    <a:pt x="6096" y="23495"/>
                    <a:pt x="9525" y="18415"/>
                    <a:pt x="13970" y="13843"/>
                  </a:cubicBezTo>
                  <a:lnTo>
                    <a:pt x="23622" y="6096"/>
                  </a:lnTo>
                  <a:cubicBezTo>
                    <a:pt x="35179" y="1270"/>
                    <a:pt x="41275" y="0"/>
                    <a:pt x="47625" y="0"/>
                  </a:cubicBezTo>
                  <a:lnTo>
                    <a:pt x="60071" y="1270"/>
                  </a:lnTo>
                  <a:cubicBezTo>
                    <a:pt x="71755" y="6096"/>
                    <a:pt x="76835" y="9525"/>
                    <a:pt x="81407" y="13970"/>
                  </a:cubicBezTo>
                  <a:lnTo>
                    <a:pt x="89281" y="23622"/>
                  </a:lnTo>
                  <a:cubicBezTo>
                    <a:pt x="94107" y="35306"/>
                    <a:pt x="95377" y="41402"/>
                    <a:pt x="95377" y="47625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2103872" y="1690335"/>
            <a:ext cx="2341093" cy="775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Arial Bold"/>
              </a:rPr>
              <a:t>OUTLINE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48740" y="2366305"/>
            <a:ext cx="211836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  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891665" y="2890180"/>
            <a:ext cx="5737469" cy="4000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Problem Statement </a:t>
            </a:r>
          </a:p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Proposed System/Solution System Development Approach Algorithm &amp; Deployment   Result </a:t>
            </a:r>
          </a:p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Conclusion</a:t>
            </a:r>
          </a:p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Future Scope</a:t>
            </a:r>
          </a:p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</a:rPr>
              <a:t>References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2155060" y="3487179"/>
            <a:ext cx="180975" cy="180975"/>
            <a:chOff x="0" y="0"/>
            <a:chExt cx="180975" cy="1809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81102" cy="180975"/>
            </a:xfrm>
            <a:custGeom>
              <a:avLst/>
              <a:gdLst/>
              <a:ahLst/>
              <a:cxnLst/>
              <a:rect l="l" t="t" r="r" b="b"/>
              <a:pathLst>
                <a:path w="181102" h="180975">
                  <a:moveTo>
                    <a:pt x="180975" y="90424"/>
                  </a:moveTo>
                  <a:lnTo>
                    <a:pt x="180340" y="102235"/>
                  </a:lnTo>
                  <a:cubicBezTo>
                    <a:pt x="178054" y="113919"/>
                    <a:pt x="176276" y="119507"/>
                    <a:pt x="173990" y="125095"/>
                  </a:cubicBezTo>
                  <a:lnTo>
                    <a:pt x="168910" y="135763"/>
                  </a:lnTo>
                  <a:cubicBezTo>
                    <a:pt x="162306" y="145669"/>
                    <a:pt x="158496" y="150241"/>
                    <a:pt x="154305" y="154432"/>
                  </a:cubicBezTo>
                  <a:lnTo>
                    <a:pt x="145542" y="162433"/>
                  </a:lnTo>
                  <a:cubicBezTo>
                    <a:pt x="135636" y="169037"/>
                    <a:pt x="130429" y="171831"/>
                    <a:pt x="124968" y="174117"/>
                  </a:cubicBezTo>
                  <a:lnTo>
                    <a:pt x="113792" y="178054"/>
                  </a:lnTo>
                  <a:cubicBezTo>
                    <a:pt x="102108" y="180340"/>
                    <a:pt x="96266" y="180975"/>
                    <a:pt x="90297" y="180975"/>
                  </a:cubicBezTo>
                  <a:lnTo>
                    <a:pt x="78486" y="180340"/>
                  </a:lnTo>
                  <a:cubicBezTo>
                    <a:pt x="66802" y="178054"/>
                    <a:pt x="61214" y="176276"/>
                    <a:pt x="55626" y="173990"/>
                  </a:cubicBezTo>
                  <a:lnTo>
                    <a:pt x="44958" y="168910"/>
                  </a:lnTo>
                  <a:cubicBezTo>
                    <a:pt x="35052" y="162306"/>
                    <a:pt x="30480" y="158496"/>
                    <a:pt x="26289" y="154305"/>
                  </a:cubicBezTo>
                  <a:lnTo>
                    <a:pt x="18288" y="145542"/>
                  </a:lnTo>
                  <a:cubicBezTo>
                    <a:pt x="11938" y="135763"/>
                    <a:pt x="9144" y="130556"/>
                    <a:pt x="6858" y="125095"/>
                  </a:cubicBezTo>
                  <a:lnTo>
                    <a:pt x="2921" y="113919"/>
                  </a:lnTo>
                  <a:cubicBezTo>
                    <a:pt x="635" y="102362"/>
                    <a:pt x="0" y="96393"/>
                    <a:pt x="0" y="90424"/>
                  </a:cubicBezTo>
                  <a:lnTo>
                    <a:pt x="635" y="78613"/>
                  </a:lnTo>
                  <a:cubicBezTo>
                    <a:pt x="2921" y="66929"/>
                    <a:pt x="4699" y="61341"/>
                    <a:pt x="6985" y="55753"/>
                  </a:cubicBezTo>
                  <a:lnTo>
                    <a:pt x="12065" y="45085"/>
                  </a:lnTo>
                  <a:cubicBezTo>
                    <a:pt x="18669" y="35179"/>
                    <a:pt x="22479" y="30607"/>
                    <a:pt x="26670" y="26416"/>
                  </a:cubicBezTo>
                  <a:lnTo>
                    <a:pt x="35433" y="18415"/>
                  </a:lnTo>
                  <a:cubicBezTo>
                    <a:pt x="45212" y="11938"/>
                    <a:pt x="50419" y="9144"/>
                    <a:pt x="55880" y="6858"/>
                  </a:cubicBezTo>
                  <a:lnTo>
                    <a:pt x="67056" y="2921"/>
                  </a:lnTo>
                  <a:cubicBezTo>
                    <a:pt x="78613" y="635"/>
                    <a:pt x="84582" y="0"/>
                    <a:pt x="90551" y="0"/>
                  </a:cubicBezTo>
                  <a:lnTo>
                    <a:pt x="102362" y="635"/>
                  </a:lnTo>
                  <a:cubicBezTo>
                    <a:pt x="114046" y="2921"/>
                    <a:pt x="119634" y="4699"/>
                    <a:pt x="125222" y="6985"/>
                  </a:cubicBezTo>
                  <a:lnTo>
                    <a:pt x="135890" y="12065"/>
                  </a:lnTo>
                  <a:cubicBezTo>
                    <a:pt x="145796" y="18669"/>
                    <a:pt x="150368" y="22479"/>
                    <a:pt x="154559" y="26670"/>
                  </a:cubicBezTo>
                  <a:lnTo>
                    <a:pt x="162560" y="35433"/>
                  </a:lnTo>
                  <a:cubicBezTo>
                    <a:pt x="169164" y="45339"/>
                    <a:pt x="171958" y="50546"/>
                    <a:pt x="174244" y="56007"/>
                  </a:cubicBezTo>
                  <a:lnTo>
                    <a:pt x="178181" y="67183"/>
                  </a:lnTo>
                  <a:cubicBezTo>
                    <a:pt x="180467" y="78867"/>
                    <a:pt x="181102" y="84709"/>
                    <a:pt x="181102" y="90678"/>
                  </a:cubicBez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926460" y="1311745"/>
            <a:ext cx="6873583" cy="1096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4"/>
              </a:lnSpc>
            </a:pPr>
            <a:r>
              <a:rPr lang="en-US" sz="5939">
                <a:solidFill>
                  <a:srgbClr val="000000"/>
                </a:solidFill>
                <a:latin typeface="Arial Bold"/>
              </a:rPr>
              <a:t>Problem Statement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577875" y="3166453"/>
            <a:ext cx="11828069" cy="643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404040"/>
                </a:solidFill>
                <a:latin typeface="Zen Maru Gothic"/>
              </a:rPr>
              <a:t>"Increasing restaurant revenue through predictive analytics“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56652" y="974712"/>
            <a:ext cx="6705381" cy="1096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4"/>
              </a:lnSpc>
            </a:pPr>
            <a:r>
              <a:rPr lang="en-US" sz="5939">
                <a:solidFill>
                  <a:srgbClr val="000000"/>
                </a:solidFill>
                <a:latin typeface="Arial Bold"/>
              </a:rPr>
              <a:t>Proposed Solution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94327" y="2564273"/>
            <a:ext cx="14246533" cy="1251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*Data Collection and Preprocessing:</a:t>
            </a:r>
          </a:p>
          <a:p>
            <a:pPr algn="just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Gather historical data on restaurant sales, including daily or weekly revenue figures, menu items, pricing, promotions, weather conditions, and other relevant variables.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94327" y="4612157"/>
            <a:ext cx="15354595" cy="452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*Exploratory Data Analysis (EDA):</a:t>
            </a:r>
          </a:p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Conduct exploratory data analysis to gain insights into the dataset. Visualize relationships between variables, identify patterns, trends, and correlations that may influence restaurant revenue.</a:t>
            </a:r>
          </a:p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 </a:t>
            </a:r>
          </a:p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*Model Selection and Training:</a:t>
            </a:r>
          </a:p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Choose appropriate machine learning algorithms for regression tasks, such as linear regression,</a:t>
            </a:r>
          </a:p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decision trees, random forests, gradient boosting, or neural networks.</a:t>
            </a:r>
          </a:p>
          <a:p>
            <a:pPr algn="r">
              <a:lnSpc>
                <a:spcPts val="3223"/>
              </a:lnSpc>
            </a:pPr>
            <a:endParaRPr lang="en-US" sz="2700">
              <a:solidFill>
                <a:srgbClr val="000000"/>
              </a:solidFill>
              <a:latin typeface="Zen Maru Gothic"/>
            </a:endParaRPr>
          </a:p>
          <a:p>
            <a:pPr algn="l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*Monitoring and Maintenance:</a:t>
            </a:r>
          </a:p>
          <a:p>
            <a:pPr algn="just">
              <a:lnSpc>
                <a:spcPts val="3223"/>
              </a:lnSpc>
            </a:pPr>
            <a:r>
              <a:rPr lang="en-US" sz="2700">
                <a:solidFill>
                  <a:srgbClr val="000000"/>
                </a:solidFill>
                <a:latin typeface="Zen Maru Gothic"/>
              </a:rPr>
              <a:t>Continuously monitor the model's performance in production, tracking forecast accuracy and identifying any deviations or anomalies.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56652" y="1514294"/>
            <a:ext cx="6622418" cy="1096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4"/>
              </a:lnSpc>
            </a:pPr>
            <a:r>
              <a:rPr lang="en-US" sz="5939">
                <a:solidFill>
                  <a:srgbClr val="000000"/>
                </a:solidFill>
                <a:latin typeface="Arial Bold"/>
              </a:rPr>
              <a:t>System  Approach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4081" y="3613347"/>
            <a:ext cx="16183089" cy="2699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26"/>
              </a:lnSpc>
            </a:pPr>
            <a:r>
              <a:rPr lang="en-US" sz="2700">
                <a:solidFill>
                  <a:srgbClr val="0F0F0F"/>
                </a:solidFill>
                <a:latin typeface="Zen Maru Gothic"/>
              </a:rPr>
              <a:t>*Feedback Loop:</a:t>
            </a:r>
          </a:p>
          <a:p>
            <a:pPr algn="just">
              <a:lnSpc>
                <a:spcPts val="3526"/>
              </a:lnSpc>
            </a:pPr>
            <a:r>
              <a:rPr lang="en-US" sz="2700">
                <a:solidFill>
                  <a:srgbClr val="0F0F0F"/>
                </a:solidFill>
                <a:latin typeface="Zen Maru Gothic"/>
              </a:rPr>
              <a:t>Establish a feedback loop to gather insights from restaurant stakeholders and incorporate user feedback into model refinement and future iterations.</a:t>
            </a:r>
          </a:p>
          <a:p>
            <a:pPr algn="l">
              <a:lnSpc>
                <a:spcPts val="3526"/>
              </a:lnSpc>
            </a:pPr>
            <a:r>
              <a:rPr lang="en-US" sz="2700">
                <a:solidFill>
                  <a:srgbClr val="0F0F0F"/>
                </a:solidFill>
                <a:latin typeface="Zen Maru Gothic"/>
              </a:rPr>
              <a:t>*Deployment:</a:t>
            </a:r>
          </a:p>
          <a:p>
            <a:pPr algn="just">
              <a:lnSpc>
                <a:spcPts val="3526"/>
              </a:lnSpc>
            </a:pPr>
            <a:r>
              <a:rPr lang="en-US" sz="2700">
                <a:solidFill>
                  <a:srgbClr val="0F0F0F"/>
                </a:solidFill>
                <a:latin typeface="Zen Maru Gothic"/>
              </a:rPr>
              <a:t>Deploy the trained model into a production environment, either as a standalone application or integrated into existing restaurant management systems. Ensure scalability, reliability, and real-time processing capability.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106100" y="3686813"/>
            <a:ext cx="123825" cy="123825"/>
            <a:chOff x="0" y="0"/>
            <a:chExt cx="123825" cy="12382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223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106100" y="4944113"/>
            <a:ext cx="123825" cy="123825"/>
            <a:chOff x="0" y="0"/>
            <a:chExt cx="123825" cy="1238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223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106100" y="6620513"/>
            <a:ext cx="123825" cy="123825"/>
            <a:chOff x="0" y="0"/>
            <a:chExt cx="123825" cy="12382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223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106100" y="7458713"/>
            <a:ext cx="123825" cy="123825"/>
            <a:chOff x="0" y="0"/>
            <a:chExt cx="123825" cy="12382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223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1421244" y="1236107"/>
            <a:ext cx="8842200" cy="1096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4"/>
              </a:lnSpc>
            </a:pPr>
            <a:r>
              <a:rPr lang="en-US" sz="5939">
                <a:solidFill>
                  <a:srgbClr val="000000"/>
                </a:solidFill>
                <a:latin typeface="Arial Bold"/>
              </a:rPr>
              <a:t>Algorithm &amp; Deployment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63225" y="3070298"/>
            <a:ext cx="17012021" cy="503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1)Algorithm Selection: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Time Series Forecasting Algorithms: Time series forecasting methods like ARIMA (AutoRegressive Integrated Moving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Average) or SARIMA (Seasonal ARIMA) are suitable for modeling temporal patterns in restaurant revenue data,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accounting for seasonality and trends.</a:t>
            </a:r>
          </a:p>
          <a:p>
            <a:pPr algn="r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Machine Learning Regression Models: Regression algorithms such as Linear Regression, Random Forest Regression, or</a:t>
            </a:r>
          </a:p>
          <a:p>
            <a:pPr algn="ctr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Gradient Boosting Regression can capture complex relationships between various factors (e.g., menu items, pricing,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weather) and restaurant revenue.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2)Data Preparation: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Preprocess the data by cleaning, normalizing, and encoding features. Extract relevant features such as sales volume,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menu popularity, seasonality indicators, and external factors like weather conditions.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Split the data into training and testing sets, ensuring that the training set contains historical data and the testing set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represents future periods for evaluation.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197540" y="4037438"/>
            <a:ext cx="123825" cy="123825"/>
            <a:chOff x="0" y="0"/>
            <a:chExt cx="123825" cy="12382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223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197540" y="4875638"/>
            <a:ext cx="123825" cy="123825"/>
            <a:chOff x="0" y="0"/>
            <a:chExt cx="123825" cy="1238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223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197540" y="6132938"/>
            <a:ext cx="123825" cy="123825"/>
            <a:chOff x="0" y="0"/>
            <a:chExt cx="123825" cy="12382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350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197540" y="7390238"/>
            <a:ext cx="123825" cy="123825"/>
            <a:chOff x="0" y="0"/>
            <a:chExt cx="123825" cy="12382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223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1197540" y="8228438"/>
            <a:ext cx="123825" cy="123825"/>
            <a:chOff x="0" y="0"/>
            <a:chExt cx="123825" cy="12382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223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1926460" y="1391393"/>
            <a:ext cx="10879826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Arial Bold"/>
              </a:rPr>
              <a:t>ALGORITHM &amp; DEPLOYMENT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54665" y="3420923"/>
            <a:ext cx="16904599" cy="5456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3)Model Training and Evaluation: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Train the selected algorithm(s) on the training data, optimizing hyperparameters through techniques like cross-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validation or grid search.</a:t>
            </a:r>
          </a:p>
          <a:p>
            <a:pPr algn="ctr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Evaluate model performance using appropriate evaluation metrics such as Root Mean Squared Error (RMSE), Mean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Absolute Error (MAE), or Mean Absolute Percentage Error (MAPE) on the testing set.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4)Ensemble Methods (Optional):</a:t>
            </a:r>
          </a:p>
          <a:p>
            <a:pPr algn="ctr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Explore ensemble techniques like model averaging or stacking to combine predictions from multiple algorithms and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potentially improve prediction accuracy.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5)Model Deployment:</a:t>
            </a:r>
          </a:p>
          <a:p>
            <a:pPr algn="r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Deploy the trained model into a production environment, either as a standalone application or integrated into existing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restaurant management systems.</a:t>
            </a:r>
          </a:p>
          <a:p>
            <a:pPr algn="r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Implement a RESTful API or web interface for easy interaction with the model, allowing stakeholders to input relevant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variables (e.g., menu items, pricing) and receive revenue predictions in real-time.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399527" y="4350401"/>
            <a:ext cx="123825" cy="123825"/>
            <a:chOff x="0" y="0"/>
            <a:chExt cx="123825" cy="12382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223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399527" y="5188601"/>
            <a:ext cx="123825" cy="123825"/>
            <a:chOff x="0" y="0"/>
            <a:chExt cx="123825" cy="1238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223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399527" y="6445901"/>
            <a:ext cx="123825" cy="123825"/>
            <a:chOff x="0" y="0"/>
            <a:chExt cx="123825" cy="12382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350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399527" y="7284101"/>
            <a:ext cx="123825" cy="123825"/>
            <a:chOff x="0" y="0"/>
            <a:chExt cx="123825" cy="12382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>
                  <a:moveTo>
                    <a:pt x="123825" y="61976"/>
                  </a:moveTo>
                  <a:lnTo>
                    <a:pt x="123444" y="70104"/>
                  </a:lnTo>
                  <a:lnTo>
                    <a:pt x="120650" y="81915"/>
                  </a:lnTo>
                  <a:cubicBezTo>
                    <a:pt x="117602" y="89408"/>
                    <a:pt x="115570" y="92964"/>
                    <a:pt x="113411" y="96393"/>
                  </a:cubicBezTo>
                  <a:lnTo>
                    <a:pt x="108585" y="102870"/>
                  </a:lnTo>
                  <a:lnTo>
                    <a:pt x="99695" y="111125"/>
                  </a:lnTo>
                  <a:cubicBezTo>
                    <a:pt x="92964" y="115697"/>
                    <a:pt x="89408" y="117602"/>
                    <a:pt x="85598" y="119126"/>
                  </a:cubicBezTo>
                  <a:lnTo>
                    <a:pt x="77978" y="121793"/>
                  </a:lnTo>
                  <a:lnTo>
                    <a:pt x="66040" y="123825"/>
                  </a:lnTo>
                  <a:cubicBezTo>
                    <a:pt x="57912" y="123825"/>
                    <a:pt x="53848" y="123444"/>
                    <a:pt x="49911" y="122682"/>
                  </a:cubicBezTo>
                  <a:lnTo>
                    <a:pt x="42037" y="120650"/>
                  </a:lnTo>
                  <a:lnTo>
                    <a:pt x="30988" y="115570"/>
                  </a:lnTo>
                  <a:cubicBezTo>
                    <a:pt x="24257" y="110998"/>
                    <a:pt x="21082" y="108458"/>
                    <a:pt x="18288" y="105664"/>
                  </a:cubicBezTo>
                  <a:lnTo>
                    <a:pt x="12700" y="99695"/>
                  </a:lnTo>
                  <a:lnTo>
                    <a:pt x="6223" y="89408"/>
                  </a:lnTo>
                  <a:cubicBezTo>
                    <a:pt x="3175" y="81915"/>
                    <a:pt x="1905" y="77978"/>
                    <a:pt x="1143" y="74041"/>
                  </a:cubicBezTo>
                  <a:lnTo>
                    <a:pt x="0" y="66040"/>
                  </a:lnTo>
                  <a:lnTo>
                    <a:pt x="381" y="53848"/>
                  </a:lnTo>
                  <a:cubicBezTo>
                    <a:pt x="1905" y="45847"/>
                    <a:pt x="3175" y="42037"/>
                    <a:pt x="4699" y="38227"/>
                  </a:cubicBezTo>
                  <a:lnTo>
                    <a:pt x="8128" y="30861"/>
                  </a:lnTo>
                  <a:lnTo>
                    <a:pt x="15240" y="20955"/>
                  </a:lnTo>
                  <a:cubicBezTo>
                    <a:pt x="20955" y="15240"/>
                    <a:pt x="24130" y="12700"/>
                    <a:pt x="27559" y="10414"/>
                  </a:cubicBezTo>
                  <a:lnTo>
                    <a:pt x="34417" y="6223"/>
                  </a:lnTo>
                  <a:lnTo>
                    <a:pt x="45847" y="1905"/>
                  </a:lnTo>
                  <a:cubicBezTo>
                    <a:pt x="53848" y="381"/>
                    <a:pt x="57785" y="0"/>
                    <a:pt x="61976" y="0"/>
                  </a:cubicBezTo>
                  <a:lnTo>
                    <a:pt x="70104" y="381"/>
                  </a:lnTo>
                  <a:lnTo>
                    <a:pt x="81915" y="3175"/>
                  </a:lnTo>
                  <a:cubicBezTo>
                    <a:pt x="89408" y="6223"/>
                    <a:pt x="92964" y="8255"/>
                    <a:pt x="96393" y="10414"/>
                  </a:cubicBezTo>
                  <a:lnTo>
                    <a:pt x="102870" y="15240"/>
                  </a:lnTo>
                  <a:lnTo>
                    <a:pt x="111125" y="24130"/>
                  </a:lnTo>
                  <a:cubicBezTo>
                    <a:pt x="115697" y="30861"/>
                    <a:pt x="117602" y="34417"/>
                    <a:pt x="119126" y="38227"/>
                  </a:cubicBezTo>
                  <a:lnTo>
                    <a:pt x="121793" y="45847"/>
                  </a:lnTo>
                  <a:lnTo>
                    <a:pt x="123825" y="57785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1926460" y="1552413"/>
            <a:ext cx="10879826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Arial Bold"/>
              </a:rPr>
              <a:t>ALGORITHM &amp; DEPLOYMENT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56652" y="3733886"/>
            <a:ext cx="15829236" cy="4199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6)Monitoring and Maintenance: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Monitor model performance in production, tracking prediction accuracy and detecting any deviations or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anomalies.</a:t>
            </a:r>
          </a:p>
          <a:p>
            <a:pPr algn="r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Periodically retrain the model with new data to adapt to changing trends and ensure continued accuracy over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time.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7)Feedback Loop:</a:t>
            </a:r>
          </a:p>
          <a:p>
            <a:pPr algn="ctr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Establish a feedback mechanism to gather input from restaurant owners, managers, and other stakeholders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regarding the usefulness and accuracy of the revenue predictions.</a:t>
            </a:r>
          </a:p>
          <a:p>
            <a:pPr algn="r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Incorporate user feedback into model refinement and future iterations to enhance prediction quality and meet</a:t>
            </a:r>
          </a:p>
          <a:p>
            <a:pPr algn="l">
              <a:lnSpc>
                <a:spcPts val="3299"/>
              </a:lnSpc>
            </a:pPr>
            <a:r>
              <a:rPr lang="en-US" sz="2550">
                <a:solidFill>
                  <a:srgbClr val="404040"/>
                </a:solidFill>
                <a:latin typeface="Zen Maru Gothic"/>
              </a:rPr>
              <a:t>evolving business needs.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69798" y="685800"/>
            <a:ext cx="5554980" cy="142494"/>
            <a:chOff x="0" y="0"/>
            <a:chExt cx="5554980" cy="142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54980" cy="142494"/>
            </a:xfrm>
            <a:custGeom>
              <a:avLst/>
              <a:gdLst/>
              <a:ahLst/>
              <a:cxnLst/>
              <a:rect l="l" t="t" r="r" b="b"/>
              <a:pathLst>
                <a:path w="5554980" h="142494">
                  <a:moveTo>
                    <a:pt x="0" y="0"/>
                  </a:moveTo>
                  <a:lnTo>
                    <a:pt x="0" y="142494"/>
                  </a:lnTo>
                  <a:lnTo>
                    <a:pt x="5554980" y="142494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362748" y="685800"/>
            <a:ext cx="5554980" cy="137160"/>
            <a:chOff x="0" y="0"/>
            <a:chExt cx="5554980" cy="1371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54980" cy="137160"/>
            </a:xfrm>
            <a:custGeom>
              <a:avLst/>
              <a:gdLst/>
              <a:ahLst/>
              <a:cxnLst/>
              <a:rect l="l" t="t" r="r" b="b"/>
              <a:pathLst>
                <a:path w="5554980" h="137160">
                  <a:moveTo>
                    <a:pt x="0" y="0"/>
                  </a:moveTo>
                  <a:lnTo>
                    <a:pt x="0" y="137160"/>
                  </a:lnTo>
                  <a:lnTo>
                    <a:pt x="5554980" y="137160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063222" y="680466"/>
            <a:ext cx="5554980" cy="147828"/>
            <a:chOff x="0" y="0"/>
            <a:chExt cx="5554980" cy="1478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54980" cy="147828"/>
            </a:xfrm>
            <a:custGeom>
              <a:avLst/>
              <a:gdLst/>
              <a:ahLst/>
              <a:cxnLst/>
              <a:rect l="l" t="t" r="r" b="b"/>
              <a:pathLst>
                <a:path w="5554980" h="147828">
                  <a:moveTo>
                    <a:pt x="0" y="0"/>
                  </a:moveTo>
                  <a:lnTo>
                    <a:pt x="0" y="147828"/>
                  </a:lnTo>
                  <a:lnTo>
                    <a:pt x="5554980" y="147828"/>
                  </a:lnTo>
                  <a:lnTo>
                    <a:pt x="5554980" y="0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499" y="9656864"/>
            <a:ext cx="1685925" cy="551678"/>
          </a:xfrm>
          <a:custGeom>
            <a:avLst/>
            <a:gdLst/>
            <a:ahLst/>
            <a:cxnLst/>
            <a:rect l="l" t="t" r="r" b="b"/>
            <a:pathLst>
              <a:path w="1685925" h="551678">
                <a:moveTo>
                  <a:pt x="0" y="0"/>
                </a:moveTo>
                <a:lnTo>
                  <a:pt x="1685925" y="0"/>
                </a:lnTo>
                <a:lnTo>
                  <a:pt x="1685925" y="551679"/>
                </a:lnTo>
                <a:lnTo>
                  <a:pt x="0" y="55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9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226304" y="1848679"/>
            <a:ext cx="18059400" cy="7858125"/>
          </a:xfrm>
          <a:custGeom>
            <a:avLst/>
            <a:gdLst/>
            <a:ahLst/>
            <a:cxnLst/>
            <a:rect l="l" t="t" r="r" b="b"/>
            <a:pathLst>
              <a:path w="18059400" h="7858125">
                <a:moveTo>
                  <a:pt x="0" y="0"/>
                </a:moveTo>
                <a:lnTo>
                  <a:pt x="18059400" y="0"/>
                </a:lnTo>
                <a:lnTo>
                  <a:pt x="18059400" y="7858125"/>
                </a:lnTo>
                <a:lnTo>
                  <a:pt x="0" y="78581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7544" r="-27571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5" y="705545"/>
            <a:ext cx="3017053" cy="1096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14"/>
              </a:lnSpc>
            </a:pPr>
            <a:r>
              <a:rPr lang="en-US" sz="5939">
                <a:solidFill>
                  <a:srgbClr val="000000"/>
                </a:solidFill>
                <a:latin typeface="Arial Bold"/>
              </a:rPr>
              <a:t>RESULT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naan muthalvan.pptx_20240425_211519_0000.pdf</dc:title>
  <cp:lastModifiedBy>Aswath As</cp:lastModifiedBy>
  <cp:revision>2</cp:revision>
  <dcterms:created xsi:type="dcterms:W3CDTF">2006-08-16T00:00:00Z</dcterms:created>
  <dcterms:modified xsi:type="dcterms:W3CDTF">2024-04-25T16:45:28Z</dcterms:modified>
  <dc:identifier>DAGDcMxRoWA</dc:identifier>
</cp:coreProperties>
</file>

<file path=docProps/thumbnail.jpeg>
</file>